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7547" y="427735"/>
            <a:ext cx="334010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2004" y="2741802"/>
            <a:ext cx="5970905" cy="5781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64019" y="9276080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1414018"/>
            <a:ext cx="5969635" cy="7529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REVIEWING</a:t>
            </a:r>
            <a:r>
              <a:rPr dirty="0" sz="1800" spc="-5" b="1">
                <a:latin typeface="Arial"/>
                <a:cs typeface="Arial"/>
              </a:rPr>
              <a:t> QUESTIONS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91700"/>
              </a:lnSpc>
            </a:pPr>
            <a:r>
              <a:rPr dirty="0" sz="1800" b="1">
                <a:latin typeface="Arial"/>
                <a:cs typeface="Arial"/>
              </a:rPr>
              <a:t>Q1/ </a:t>
            </a:r>
            <a:r>
              <a:rPr dirty="0" sz="1800">
                <a:latin typeface="Arial"/>
                <a:cs typeface="Arial"/>
              </a:rPr>
              <a:t>For refractory ceramic </a:t>
            </a:r>
            <a:r>
              <a:rPr dirty="0" sz="1800" spc="-5">
                <a:latin typeface="Arial"/>
                <a:cs typeface="Arial"/>
              </a:rPr>
              <a:t>materials, </a:t>
            </a:r>
            <a:r>
              <a:rPr dirty="0" sz="1800">
                <a:latin typeface="Arial"/>
                <a:cs typeface="Arial"/>
              </a:rPr>
              <a:t>cite </a:t>
            </a:r>
            <a:r>
              <a:rPr dirty="0" sz="1800" spc="-5">
                <a:latin typeface="Arial"/>
                <a:cs typeface="Arial"/>
              </a:rPr>
              <a:t>three  characteristics that improve with and two characteristics  that are </a:t>
            </a:r>
            <a:r>
              <a:rPr dirty="0" sz="1800">
                <a:latin typeface="Arial"/>
                <a:cs typeface="Arial"/>
              </a:rPr>
              <a:t>adversely </a:t>
            </a:r>
            <a:r>
              <a:rPr dirty="0" sz="1800" spc="-5">
                <a:latin typeface="Arial"/>
                <a:cs typeface="Arial"/>
              </a:rPr>
              <a:t>(negatively) </a:t>
            </a:r>
            <a:r>
              <a:rPr dirty="0" sz="1800">
                <a:latin typeface="Arial"/>
                <a:cs typeface="Arial"/>
              </a:rPr>
              <a:t>affected by </a:t>
            </a:r>
            <a:r>
              <a:rPr dirty="0" sz="1800" spc="-5">
                <a:latin typeface="Arial"/>
                <a:cs typeface="Arial"/>
              </a:rPr>
              <a:t>increasing  porosity.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latin typeface="Arial"/>
                <a:cs typeface="Arial"/>
              </a:rPr>
              <a:t>Answer/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3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noticeable</a:t>
            </a:r>
            <a:r>
              <a:rPr dirty="0" sz="1800" spc="3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properties</a:t>
            </a:r>
            <a:r>
              <a:rPr dirty="0" sz="1800" spc="3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3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these</a:t>
            </a:r>
            <a:r>
              <a:rPr dirty="0" sz="1800" spc="3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materials</a:t>
            </a:r>
            <a:r>
              <a:rPr dirty="0" sz="1800" spc="3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include</a:t>
            </a:r>
            <a:r>
              <a:rPr dirty="0" sz="1800" spc="3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91600"/>
              </a:lnSpc>
            </a:pPr>
            <a:r>
              <a:rPr dirty="0" sz="1800">
                <a:latin typeface="Arial"/>
                <a:cs typeface="Arial"/>
              </a:rPr>
              <a:t>capacity to </a:t>
            </a:r>
            <a:r>
              <a:rPr dirty="0" sz="1800" spc="-5">
                <a:latin typeface="Arial"/>
                <a:cs typeface="Arial"/>
              </a:rPr>
              <a:t>withstand high temperatures without melting or  decomposing, and </a:t>
            </a:r>
            <a:r>
              <a:rPr dirty="0" sz="1800">
                <a:latin typeface="Arial"/>
                <a:cs typeface="Arial"/>
              </a:rPr>
              <a:t>the capacity to </a:t>
            </a:r>
            <a:r>
              <a:rPr dirty="0" sz="1800" spc="-5">
                <a:latin typeface="Arial"/>
                <a:cs typeface="Arial"/>
              </a:rPr>
              <a:t>remain unreactive </a:t>
            </a:r>
            <a:r>
              <a:rPr dirty="0" sz="1800" spc="-10">
                <a:latin typeface="Arial"/>
                <a:cs typeface="Arial"/>
              </a:rPr>
              <a:t>or  </a:t>
            </a:r>
            <a:r>
              <a:rPr dirty="0" sz="1800" spc="-5">
                <a:latin typeface="Arial"/>
                <a:cs typeface="Arial"/>
              </a:rPr>
              <a:t>inert </a:t>
            </a:r>
            <a:r>
              <a:rPr dirty="0" sz="1800" spc="-10">
                <a:latin typeface="Arial"/>
                <a:cs typeface="Arial"/>
              </a:rPr>
              <a:t>when </a:t>
            </a:r>
            <a:r>
              <a:rPr dirty="0" sz="1800" spc="-5">
                <a:latin typeface="Arial"/>
                <a:cs typeface="Arial"/>
              </a:rPr>
              <a:t>exposed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severe (difficult) environments. </a:t>
            </a:r>
            <a:r>
              <a:rPr dirty="0" sz="1800">
                <a:latin typeface="Arial"/>
                <a:cs typeface="Arial"/>
              </a:rPr>
              <a:t>In  </a:t>
            </a:r>
            <a:r>
              <a:rPr dirty="0" sz="1800" spc="-5">
                <a:latin typeface="Arial"/>
                <a:cs typeface="Arial"/>
              </a:rPr>
              <a:t>addition, the ability </a:t>
            </a:r>
            <a:r>
              <a:rPr dirty="0" sz="1800" spc="5">
                <a:latin typeface="Arial"/>
                <a:cs typeface="Arial"/>
              </a:rPr>
              <a:t>to </a:t>
            </a:r>
            <a:r>
              <a:rPr dirty="0" sz="1800">
                <a:latin typeface="Arial"/>
                <a:cs typeface="Arial"/>
              </a:rPr>
              <a:t>provide </a:t>
            </a:r>
            <a:r>
              <a:rPr dirty="0" sz="1800" spc="-5">
                <a:latin typeface="Arial"/>
                <a:cs typeface="Arial"/>
              </a:rPr>
              <a:t>thermal insulation is </a:t>
            </a:r>
            <a:r>
              <a:rPr dirty="0" sz="1800">
                <a:latin typeface="Arial"/>
                <a:cs typeface="Arial"/>
              </a:rPr>
              <a:t>often </a:t>
            </a:r>
            <a:r>
              <a:rPr dirty="0" sz="1800" spc="-5">
                <a:latin typeface="Arial"/>
                <a:cs typeface="Arial"/>
              </a:rPr>
              <a:t>an  important consideration.</a:t>
            </a:r>
            <a:endParaRPr sz="1800">
              <a:latin typeface="Arial"/>
              <a:cs typeface="Arial"/>
            </a:endParaRPr>
          </a:p>
          <a:p>
            <a:pPr algn="just" marL="12700" marR="7620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Refractory materials are marketed in a </a:t>
            </a:r>
            <a:r>
              <a:rPr dirty="0" sz="1800">
                <a:latin typeface="Arial"/>
                <a:cs typeface="Arial"/>
              </a:rPr>
              <a:t>variety of forms,  </a:t>
            </a:r>
            <a:r>
              <a:rPr dirty="0" sz="1800" spc="-5">
                <a:latin typeface="Arial"/>
                <a:cs typeface="Arial"/>
              </a:rPr>
              <a:t>but bricks are </a:t>
            </a:r>
            <a:r>
              <a:rPr dirty="0" sz="1800">
                <a:latin typeface="Arial"/>
                <a:cs typeface="Arial"/>
              </a:rPr>
              <a:t>the most </a:t>
            </a:r>
            <a:r>
              <a:rPr dirty="0" sz="1800" spc="-5">
                <a:latin typeface="Arial"/>
                <a:cs typeface="Arial"/>
              </a:rPr>
              <a:t>common. Typical applications  include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furnace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coatings</a:t>
            </a:r>
            <a:r>
              <a:rPr dirty="0" sz="1800" spc="2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metal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purifying,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glass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1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888238"/>
            <a:ext cx="5970270" cy="8187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7985" algn="l"/>
                <a:tab pos="3074670" algn="l"/>
                <a:tab pos="3653790" algn="l"/>
                <a:tab pos="4819015" algn="l"/>
                <a:tab pos="5332095" algn="l"/>
              </a:tabLst>
            </a:pPr>
            <a:r>
              <a:rPr dirty="0" sz="1800" spc="-5">
                <a:latin typeface="Arial"/>
                <a:cs typeface="Arial"/>
              </a:rPr>
              <a:t>manufacturing,	metallurgical	heat	</a:t>
            </a:r>
            <a:r>
              <a:rPr dirty="0" sz="1800">
                <a:latin typeface="Arial"/>
                <a:cs typeface="Arial"/>
              </a:rPr>
              <a:t>treatment,	</a:t>
            </a:r>
            <a:r>
              <a:rPr dirty="0" sz="1800" spc="-5">
                <a:latin typeface="Arial"/>
                <a:cs typeface="Arial"/>
              </a:rPr>
              <a:t>and	power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generation.</a:t>
            </a:r>
            <a:endParaRPr sz="1800">
              <a:latin typeface="Arial"/>
              <a:cs typeface="Arial"/>
            </a:endParaRPr>
          </a:p>
          <a:p>
            <a:pPr algn="just" marL="12700" marR="5715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Porosity is </a:t>
            </a:r>
            <a:r>
              <a:rPr dirty="0" sz="1800">
                <a:latin typeface="Arial"/>
                <a:cs typeface="Arial"/>
              </a:rPr>
              <a:t>one </a:t>
            </a:r>
            <a:r>
              <a:rPr dirty="0" sz="1800" spc="-5">
                <a:latin typeface="Arial"/>
                <a:cs typeface="Arial"/>
              </a:rPr>
              <a:t>microstructural variable (changeable) that  </a:t>
            </a:r>
            <a:r>
              <a:rPr dirty="0" sz="1800">
                <a:latin typeface="Arial"/>
                <a:cs typeface="Arial"/>
              </a:rPr>
              <a:t>must </a:t>
            </a:r>
            <a:r>
              <a:rPr dirty="0" sz="1800" spc="-5">
                <a:latin typeface="Arial"/>
                <a:cs typeface="Arial"/>
              </a:rPr>
              <a:t>be controlled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produce a suitable </a:t>
            </a:r>
            <a:r>
              <a:rPr dirty="0" sz="1800">
                <a:latin typeface="Arial"/>
                <a:cs typeface="Arial"/>
              </a:rPr>
              <a:t>refractory brick.  </a:t>
            </a:r>
            <a:r>
              <a:rPr dirty="0" sz="1800" spc="-5">
                <a:latin typeface="Arial"/>
                <a:cs typeface="Arial"/>
              </a:rPr>
              <a:t>Strength, load-bearing capacity, and </a:t>
            </a:r>
            <a:r>
              <a:rPr dirty="0" sz="1800">
                <a:latin typeface="Arial"/>
                <a:cs typeface="Arial"/>
              </a:rPr>
              <a:t>resistance to attack  by corrosive </a:t>
            </a:r>
            <a:r>
              <a:rPr dirty="0" sz="1800" spc="-5">
                <a:latin typeface="Arial"/>
                <a:cs typeface="Arial"/>
              </a:rPr>
              <a:t>materials all increase </a:t>
            </a:r>
            <a:r>
              <a:rPr dirty="0" sz="1800" spc="-10">
                <a:latin typeface="Arial"/>
                <a:cs typeface="Arial"/>
              </a:rPr>
              <a:t>with </a:t>
            </a:r>
            <a:r>
              <a:rPr dirty="0" sz="1800" spc="5">
                <a:latin typeface="Arial"/>
                <a:cs typeface="Arial"/>
              </a:rPr>
              <a:t>porosity </a:t>
            </a:r>
            <a:r>
              <a:rPr dirty="0" sz="1800" spc="-5">
                <a:latin typeface="Arial"/>
                <a:cs typeface="Arial"/>
              </a:rPr>
              <a:t>reduction.  </a:t>
            </a:r>
            <a:r>
              <a:rPr dirty="0" sz="1800">
                <a:latin typeface="Arial"/>
                <a:cs typeface="Arial"/>
              </a:rPr>
              <a:t>At the </a:t>
            </a:r>
            <a:r>
              <a:rPr dirty="0" sz="1800" spc="-5">
                <a:latin typeface="Arial"/>
                <a:cs typeface="Arial"/>
              </a:rPr>
              <a:t>same </a:t>
            </a:r>
            <a:r>
              <a:rPr dirty="0" sz="1800">
                <a:latin typeface="Arial"/>
                <a:cs typeface="Arial"/>
              </a:rPr>
              <a:t>time, </a:t>
            </a:r>
            <a:r>
              <a:rPr dirty="0" sz="1800" spc="-5">
                <a:latin typeface="Arial"/>
                <a:cs typeface="Arial"/>
              </a:rPr>
              <a:t>thermal insulation characteristics and  resistance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thermal shock are diminished (reduced). </a:t>
            </a:r>
            <a:r>
              <a:rPr dirty="0" sz="1800">
                <a:latin typeface="Arial"/>
                <a:cs typeface="Arial"/>
              </a:rPr>
              <a:t>Of  </a:t>
            </a:r>
            <a:r>
              <a:rPr dirty="0" sz="1800" spc="-5">
                <a:latin typeface="Arial"/>
                <a:cs typeface="Arial"/>
              </a:rPr>
              <a:t>course,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optimum </a:t>
            </a:r>
            <a:r>
              <a:rPr dirty="0" sz="1800">
                <a:latin typeface="Arial"/>
                <a:cs typeface="Arial"/>
              </a:rPr>
              <a:t>porosity </a:t>
            </a:r>
            <a:r>
              <a:rPr dirty="0" sz="1800" spc="-5">
                <a:latin typeface="Arial"/>
                <a:cs typeface="Arial"/>
              </a:rPr>
              <a:t>depends on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conditions </a:t>
            </a:r>
            <a:r>
              <a:rPr dirty="0" sz="1800">
                <a:latin typeface="Arial"/>
                <a:cs typeface="Arial"/>
              </a:rPr>
              <a:t>of  </a:t>
            </a:r>
            <a:r>
              <a:rPr dirty="0" sz="1800" spc="-5">
                <a:latin typeface="Arial"/>
                <a:cs typeface="Arial"/>
              </a:rPr>
              <a:t>service.</a:t>
            </a:r>
            <a:endParaRPr sz="1800">
              <a:latin typeface="Arial"/>
              <a:cs typeface="Arial"/>
            </a:endParaRPr>
          </a:p>
          <a:p>
            <a:pPr algn="just" marL="12700" marR="7620">
              <a:lnSpc>
                <a:spcPct val="191700"/>
              </a:lnSpc>
            </a:pPr>
            <a:r>
              <a:rPr dirty="0" sz="1800" b="1">
                <a:latin typeface="Arial"/>
                <a:cs typeface="Arial"/>
              </a:rPr>
              <a:t>Q2/ </a:t>
            </a:r>
            <a:r>
              <a:rPr dirty="0" sz="1800" spc="-5">
                <a:latin typeface="Arial"/>
                <a:cs typeface="Arial"/>
              </a:rPr>
              <a:t>Compare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manner </a:t>
            </a:r>
            <a:r>
              <a:rPr dirty="0" sz="1800">
                <a:latin typeface="Arial"/>
                <a:cs typeface="Arial"/>
              </a:rPr>
              <a:t>in </a:t>
            </a:r>
            <a:r>
              <a:rPr dirty="0" sz="1800" spc="-5">
                <a:latin typeface="Arial"/>
                <a:cs typeface="Arial"/>
              </a:rPr>
              <a:t>which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aggregate </a:t>
            </a:r>
            <a:r>
              <a:rPr dirty="0" sz="1800">
                <a:latin typeface="Arial"/>
                <a:cs typeface="Arial"/>
              </a:rPr>
              <a:t>particles  </a:t>
            </a:r>
            <a:r>
              <a:rPr dirty="0" sz="1800" spc="-5">
                <a:latin typeface="Arial"/>
                <a:cs typeface="Arial"/>
              </a:rPr>
              <a:t>become bonded together in clay-based mixtures during  firing and </a:t>
            </a:r>
            <a:r>
              <a:rPr dirty="0" sz="1800">
                <a:latin typeface="Arial"/>
                <a:cs typeface="Arial"/>
              </a:rPr>
              <a:t>in </a:t>
            </a:r>
            <a:r>
              <a:rPr dirty="0" sz="1800" spc="-5">
                <a:latin typeface="Arial"/>
                <a:cs typeface="Arial"/>
              </a:rPr>
              <a:t>cements during </a:t>
            </a:r>
            <a:r>
              <a:rPr dirty="0" sz="1800">
                <a:latin typeface="Arial"/>
                <a:cs typeface="Arial"/>
              </a:rPr>
              <a:t>setting.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Answer/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91700"/>
              </a:lnSpc>
              <a:spcBef>
                <a:spcPts val="5"/>
              </a:spcBef>
            </a:pPr>
            <a:r>
              <a:rPr dirty="0" sz="1800" spc="-5">
                <a:latin typeface="Arial"/>
                <a:cs typeface="Arial"/>
              </a:rPr>
              <a:t>Several familiar ceramic materials are classified </a:t>
            </a:r>
            <a:r>
              <a:rPr dirty="0" sz="1800">
                <a:latin typeface="Arial"/>
                <a:cs typeface="Arial"/>
              </a:rPr>
              <a:t>as  </a:t>
            </a:r>
            <a:r>
              <a:rPr dirty="0" sz="1800" spc="-5">
                <a:latin typeface="Arial"/>
                <a:cs typeface="Arial"/>
              </a:rPr>
              <a:t>inorganic cements: </a:t>
            </a:r>
            <a:r>
              <a:rPr dirty="0" sz="1800">
                <a:latin typeface="Arial"/>
                <a:cs typeface="Arial"/>
              </a:rPr>
              <a:t>cement, </a:t>
            </a:r>
            <a:r>
              <a:rPr dirty="0" sz="1800" spc="-5">
                <a:latin typeface="Arial"/>
                <a:cs typeface="Arial"/>
              </a:rPr>
              <a:t>plaster of Paris, and</a:t>
            </a:r>
            <a:r>
              <a:rPr dirty="0" sz="1800" spc="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lime,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888238"/>
            <a:ext cx="5970905" cy="8187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3594" algn="l"/>
                <a:tab pos="1228725" algn="l"/>
                <a:tab pos="1521460" algn="l"/>
                <a:tab pos="2332990" algn="l"/>
                <a:tab pos="2828290" algn="l"/>
                <a:tab pos="3946525" algn="l"/>
                <a:tab pos="4288790" algn="l"/>
                <a:tab pos="5443855" algn="l"/>
              </a:tabLst>
            </a:pPr>
            <a:r>
              <a:rPr dirty="0" sz="1800" spc="-5">
                <a:latin typeface="Arial"/>
                <a:cs typeface="Arial"/>
              </a:rPr>
              <a:t>which,	as	a	group,	are	produced	in	</a:t>
            </a:r>
            <a:r>
              <a:rPr dirty="0" sz="1800">
                <a:latin typeface="Arial"/>
                <a:cs typeface="Arial"/>
              </a:rPr>
              <a:t>extremely	</a:t>
            </a:r>
            <a:r>
              <a:rPr dirty="0" sz="1800" spc="-5">
                <a:latin typeface="Arial"/>
                <a:cs typeface="Arial"/>
              </a:rPr>
              <a:t>large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quantities.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characteristic feature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these materials </a:t>
            </a:r>
            <a:r>
              <a:rPr dirty="0" sz="1800">
                <a:latin typeface="Arial"/>
                <a:cs typeface="Arial"/>
              </a:rPr>
              <a:t>is  </a:t>
            </a:r>
            <a:r>
              <a:rPr dirty="0" sz="1800" spc="-5">
                <a:latin typeface="Arial"/>
                <a:cs typeface="Arial"/>
              </a:rPr>
              <a:t>that </a:t>
            </a:r>
            <a:r>
              <a:rPr dirty="0" sz="1800" spc="-10">
                <a:latin typeface="Arial"/>
                <a:cs typeface="Arial"/>
              </a:rPr>
              <a:t>when </a:t>
            </a:r>
            <a:r>
              <a:rPr dirty="0" sz="1800" spc="-5">
                <a:latin typeface="Arial"/>
                <a:cs typeface="Arial"/>
              </a:rPr>
              <a:t>mixed </a:t>
            </a:r>
            <a:r>
              <a:rPr dirty="0" sz="1800" spc="-10">
                <a:latin typeface="Arial"/>
                <a:cs typeface="Arial"/>
              </a:rPr>
              <a:t>with </a:t>
            </a:r>
            <a:r>
              <a:rPr dirty="0" sz="1800" spc="-5">
                <a:latin typeface="Arial"/>
                <a:cs typeface="Arial"/>
              </a:rPr>
              <a:t>water, they </a:t>
            </a:r>
            <a:r>
              <a:rPr dirty="0" sz="1800">
                <a:latin typeface="Arial"/>
                <a:cs typeface="Arial"/>
              </a:rPr>
              <a:t>form </a:t>
            </a:r>
            <a:r>
              <a:rPr dirty="0" sz="1800" spc="-5">
                <a:latin typeface="Arial"/>
                <a:cs typeface="Arial"/>
              </a:rPr>
              <a:t>a paste that  subsequently </a:t>
            </a:r>
            <a:r>
              <a:rPr dirty="0" sz="1800">
                <a:latin typeface="Arial"/>
                <a:cs typeface="Arial"/>
              </a:rPr>
              <a:t>sets </a:t>
            </a:r>
            <a:r>
              <a:rPr dirty="0" sz="1800" spc="-5">
                <a:latin typeface="Arial"/>
                <a:cs typeface="Arial"/>
              </a:rPr>
              <a:t>and hardens. This feature is </a:t>
            </a:r>
            <a:r>
              <a:rPr dirty="0" sz="1800">
                <a:latin typeface="Arial"/>
                <a:cs typeface="Arial"/>
              </a:rPr>
              <a:t>especially  </a:t>
            </a:r>
            <a:r>
              <a:rPr dirty="0" sz="1800" spc="-5">
                <a:latin typeface="Arial"/>
                <a:cs typeface="Arial"/>
              </a:rPr>
              <a:t>useful </a:t>
            </a:r>
            <a:r>
              <a:rPr dirty="0" sz="1800">
                <a:latin typeface="Arial"/>
                <a:cs typeface="Arial"/>
              </a:rPr>
              <a:t>in </a:t>
            </a:r>
            <a:r>
              <a:rPr dirty="0" sz="1800" spc="-5">
                <a:latin typeface="Arial"/>
                <a:cs typeface="Arial"/>
              </a:rPr>
              <a:t>that solid and rigid structures having </a:t>
            </a:r>
            <a:r>
              <a:rPr dirty="0" sz="1800">
                <a:latin typeface="Arial"/>
                <a:cs typeface="Arial"/>
              </a:rPr>
              <a:t>just </a:t>
            </a:r>
            <a:r>
              <a:rPr dirty="0" sz="1800" spc="-5">
                <a:latin typeface="Arial"/>
                <a:cs typeface="Arial"/>
              </a:rPr>
              <a:t>about  any </a:t>
            </a:r>
            <a:r>
              <a:rPr dirty="0" sz="1800">
                <a:latin typeface="Arial"/>
                <a:cs typeface="Arial"/>
              </a:rPr>
              <a:t>shape may </a:t>
            </a:r>
            <a:r>
              <a:rPr dirty="0" sz="1800" spc="-5">
                <a:latin typeface="Arial"/>
                <a:cs typeface="Arial"/>
              </a:rPr>
              <a:t>be </a:t>
            </a:r>
            <a:r>
              <a:rPr dirty="0" sz="1800">
                <a:latin typeface="Arial"/>
                <a:cs typeface="Arial"/>
              </a:rPr>
              <a:t>formed. Also, </a:t>
            </a:r>
            <a:r>
              <a:rPr dirty="0" sz="1800" spc="-5">
                <a:latin typeface="Arial"/>
                <a:cs typeface="Arial"/>
              </a:rPr>
              <a:t>some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these materials  </a:t>
            </a:r>
            <a:r>
              <a:rPr dirty="0" sz="1800">
                <a:latin typeface="Arial"/>
                <a:cs typeface="Arial"/>
              </a:rPr>
              <a:t>act </a:t>
            </a:r>
            <a:r>
              <a:rPr dirty="0" sz="1800" spc="-5">
                <a:latin typeface="Arial"/>
                <a:cs typeface="Arial"/>
              </a:rPr>
              <a:t>as a bonding phase that chemically </a:t>
            </a:r>
            <a:r>
              <a:rPr dirty="0" sz="1800">
                <a:latin typeface="Arial"/>
                <a:cs typeface="Arial"/>
              </a:rPr>
              <a:t>binds </a:t>
            </a:r>
            <a:r>
              <a:rPr dirty="0" sz="1800" spc="-5">
                <a:latin typeface="Arial"/>
                <a:cs typeface="Arial"/>
              </a:rPr>
              <a:t>particulate  aggregates </a:t>
            </a:r>
            <a:r>
              <a:rPr dirty="0" sz="1800">
                <a:latin typeface="Arial"/>
                <a:cs typeface="Arial"/>
              </a:rPr>
              <a:t>into </a:t>
            </a:r>
            <a:r>
              <a:rPr dirty="0" sz="1800" spc="-5">
                <a:latin typeface="Arial"/>
                <a:cs typeface="Arial"/>
              </a:rPr>
              <a:t>a single cohesive (interconnected)  structure. Under these </a:t>
            </a:r>
            <a:r>
              <a:rPr dirty="0" sz="1800">
                <a:latin typeface="Arial"/>
                <a:cs typeface="Arial"/>
              </a:rPr>
              <a:t>circumstances, </a:t>
            </a:r>
            <a:r>
              <a:rPr dirty="0" sz="1800" spc="-5">
                <a:latin typeface="Arial"/>
                <a:cs typeface="Arial"/>
              </a:rPr>
              <a:t>the role </a:t>
            </a:r>
            <a:r>
              <a:rPr dirty="0" sz="1800">
                <a:latin typeface="Arial"/>
                <a:cs typeface="Arial"/>
              </a:rPr>
              <a:t>of the  </a:t>
            </a:r>
            <a:r>
              <a:rPr dirty="0" sz="1800" spc="-5">
                <a:latin typeface="Arial"/>
                <a:cs typeface="Arial"/>
              </a:rPr>
              <a:t>cement is </a:t>
            </a:r>
            <a:r>
              <a:rPr dirty="0" sz="1800">
                <a:latin typeface="Arial"/>
                <a:cs typeface="Arial"/>
              </a:rPr>
              <a:t>similar to </a:t>
            </a:r>
            <a:r>
              <a:rPr dirty="0" sz="1800" spc="-5">
                <a:latin typeface="Arial"/>
                <a:cs typeface="Arial"/>
              </a:rPr>
              <a:t>that </a:t>
            </a:r>
            <a:r>
              <a:rPr dirty="0" sz="1800">
                <a:latin typeface="Arial"/>
                <a:cs typeface="Arial"/>
              </a:rPr>
              <a:t>of the glassy bonding phase </a:t>
            </a:r>
            <a:r>
              <a:rPr dirty="0" sz="1800" spc="-5">
                <a:latin typeface="Arial"/>
                <a:cs typeface="Arial"/>
              </a:rPr>
              <a:t>that  </a:t>
            </a:r>
            <a:r>
              <a:rPr dirty="0" sz="1800">
                <a:latin typeface="Arial"/>
                <a:cs typeface="Arial"/>
              </a:rPr>
              <a:t>forms </a:t>
            </a:r>
            <a:r>
              <a:rPr dirty="0" sz="1800" spc="-10">
                <a:latin typeface="Arial"/>
                <a:cs typeface="Arial"/>
              </a:rPr>
              <a:t>when </a:t>
            </a:r>
            <a:r>
              <a:rPr dirty="0" sz="1800">
                <a:latin typeface="Arial"/>
                <a:cs typeface="Arial"/>
              </a:rPr>
              <a:t>clay </a:t>
            </a:r>
            <a:r>
              <a:rPr dirty="0" sz="1800" spc="-5">
                <a:latin typeface="Arial"/>
                <a:cs typeface="Arial"/>
              </a:rPr>
              <a:t>products and some </a:t>
            </a:r>
            <a:r>
              <a:rPr dirty="0" sz="1800">
                <a:latin typeface="Arial"/>
                <a:cs typeface="Arial"/>
              </a:rPr>
              <a:t>refractory </a:t>
            </a:r>
            <a:r>
              <a:rPr dirty="0" sz="1800" spc="-5">
                <a:latin typeface="Arial"/>
                <a:cs typeface="Arial"/>
              </a:rPr>
              <a:t>bricks are  fired. </a:t>
            </a:r>
            <a:r>
              <a:rPr dirty="0" sz="1800">
                <a:latin typeface="Arial"/>
                <a:cs typeface="Arial"/>
              </a:rPr>
              <a:t>One </a:t>
            </a:r>
            <a:r>
              <a:rPr dirty="0" sz="1800" spc="-5">
                <a:latin typeface="Arial"/>
                <a:cs typeface="Arial"/>
              </a:rPr>
              <a:t>important difference, however, is </a:t>
            </a:r>
            <a:r>
              <a:rPr dirty="0" sz="1800">
                <a:latin typeface="Arial"/>
                <a:cs typeface="Arial"/>
              </a:rPr>
              <a:t>that the </a:t>
            </a:r>
            <a:r>
              <a:rPr dirty="0" sz="1800" spc="-5">
                <a:latin typeface="Arial"/>
                <a:cs typeface="Arial"/>
              </a:rPr>
              <a:t>bond  between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cement particles </a:t>
            </a:r>
            <a:r>
              <a:rPr dirty="0" sz="1800">
                <a:latin typeface="Arial"/>
                <a:cs typeface="Arial"/>
              </a:rPr>
              <a:t>develops at </a:t>
            </a:r>
            <a:r>
              <a:rPr dirty="0" sz="1800" spc="-5">
                <a:latin typeface="Arial"/>
                <a:cs typeface="Arial"/>
              </a:rPr>
              <a:t>room  temperature.</a:t>
            </a:r>
            <a:endParaRPr sz="1800">
              <a:latin typeface="Arial"/>
              <a:cs typeface="Arial"/>
            </a:endParaRPr>
          </a:p>
          <a:p>
            <a:pPr marL="12700" marR="1313815">
              <a:lnSpc>
                <a:spcPct val="191700"/>
              </a:lnSpc>
            </a:pPr>
            <a:r>
              <a:rPr dirty="0" sz="1800">
                <a:latin typeface="Arial"/>
                <a:cs typeface="Arial"/>
              </a:rPr>
              <a:t>Q4/ </a:t>
            </a:r>
            <a:r>
              <a:rPr dirty="0" sz="1800" spc="-10">
                <a:latin typeface="Arial"/>
                <a:cs typeface="Arial"/>
              </a:rPr>
              <a:t>what </a:t>
            </a:r>
            <a:r>
              <a:rPr dirty="0" sz="1800" spc="-5">
                <a:latin typeface="Arial"/>
                <a:cs typeface="Arial"/>
              </a:rPr>
              <a:t>is meant b lime, </a:t>
            </a:r>
            <a:r>
              <a:rPr dirty="0" sz="1800">
                <a:latin typeface="Arial"/>
                <a:cs typeface="Arial"/>
              </a:rPr>
              <a:t>gypsum </a:t>
            </a:r>
            <a:r>
              <a:rPr dirty="0" sz="1800" spc="-5">
                <a:latin typeface="Arial"/>
                <a:cs typeface="Arial"/>
              </a:rPr>
              <a:t>and plaster  Answer/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888238"/>
            <a:ext cx="5971540" cy="80556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4265" algn="l"/>
                <a:tab pos="1777364" algn="l"/>
                <a:tab pos="2095500" algn="l"/>
                <a:tab pos="4091304" algn="l"/>
                <a:tab pos="4726940" algn="l"/>
                <a:tab pos="5538470" algn="l"/>
                <a:tab pos="5831205" algn="l"/>
              </a:tabLst>
            </a:pPr>
            <a:r>
              <a:rPr dirty="0" sz="1800" spc="1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h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y 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y</a:t>
            </a:r>
            <a:r>
              <a:rPr dirty="0" sz="1800" spc="-5">
                <a:latin typeface="Arial"/>
                <a:cs typeface="Arial"/>
              </a:rPr>
              <a:t>pes</a:t>
            </a:r>
            <a:r>
              <a:rPr dirty="0" sz="1800">
                <a:latin typeface="Arial"/>
                <a:cs typeface="Arial"/>
              </a:rPr>
              <a:t>	of	</a:t>
            </a:r>
            <a:r>
              <a:rPr dirty="0" sz="1800" spc="-5">
                <a:latin typeface="Arial"/>
                <a:cs typeface="Arial"/>
              </a:rPr>
              <a:t>cem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nt 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mat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rials.</a:t>
            </a:r>
            <a:r>
              <a:rPr dirty="0" sz="1800">
                <a:latin typeface="Arial"/>
                <a:cs typeface="Arial"/>
              </a:rPr>
              <a:t>	Fir</a:t>
            </a:r>
            <a:r>
              <a:rPr dirty="0" sz="1800" spc="-15">
                <a:latin typeface="Arial"/>
                <a:cs typeface="Arial"/>
              </a:rPr>
              <a:t>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,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 spc="-15">
                <a:latin typeface="Arial"/>
                <a:cs typeface="Arial"/>
              </a:rPr>
              <a:t>l</a:t>
            </a:r>
            <a:r>
              <a:rPr dirty="0" sz="1800" spc="-5">
                <a:latin typeface="Arial"/>
                <a:cs typeface="Arial"/>
              </a:rPr>
              <a:t>ast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r	</a:t>
            </a:r>
            <a:r>
              <a:rPr dirty="0" sz="1800" spc="-5">
                <a:latin typeface="Arial"/>
                <a:cs typeface="Arial"/>
              </a:rPr>
              <a:t>is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algn="just" marL="12700" marR="6350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white powder </a:t>
            </a:r>
            <a:r>
              <a:rPr dirty="0" sz="1800">
                <a:latin typeface="Arial"/>
                <a:cs typeface="Arial"/>
              </a:rPr>
              <a:t>(a form of </a:t>
            </a:r>
            <a:r>
              <a:rPr dirty="0" sz="1800" spc="-5">
                <a:latin typeface="Arial"/>
                <a:cs typeface="Arial"/>
              </a:rPr>
              <a:t>calcium </a:t>
            </a:r>
            <a:r>
              <a:rPr dirty="0" sz="1800">
                <a:latin typeface="Arial"/>
                <a:cs typeface="Arial"/>
              </a:rPr>
              <a:t>sulphate) </a:t>
            </a:r>
            <a:r>
              <a:rPr dirty="0" sz="1800" spc="-5">
                <a:latin typeface="Arial"/>
                <a:cs typeface="Arial"/>
              </a:rPr>
              <a:t>that </a:t>
            </a:r>
            <a:r>
              <a:rPr dirty="0" sz="1800">
                <a:latin typeface="Arial"/>
                <a:cs typeface="Arial"/>
              </a:rPr>
              <a:t>forms </a:t>
            </a:r>
            <a:r>
              <a:rPr dirty="0" sz="1800" spc="-5">
                <a:latin typeface="Arial"/>
                <a:cs typeface="Arial"/>
              </a:rPr>
              <a:t>a  paste </a:t>
            </a:r>
            <a:r>
              <a:rPr dirty="0" sz="1800" spc="-10">
                <a:latin typeface="Arial"/>
                <a:cs typeface="Arial"/>
              </a:rPr>
              <a:t>when </a:t>
            </a:r>
            <a:r>
              <a:rPr dirty="0" sz="1800" spc="-5">
                <a:latin typeface="Arial"/>
                <a:cs typeface="Arial"/>
              </a:rPr>
              <a:t>mixed </a:t>
            </a:r>
            <a:r>
              <a:rPr dirty="0" sz="1800" spc="-10">
                <a:latin typeface="Arial"/>
                <a:cs typeface="Arial"/>
              </a:rPr>
              <a:t>with water </a:t>
            </a:r>
            <a:r>
              <a:rPr dirty="0" sz="1800" spc="-5">
                <a:latin typeface="Arial"/>
                <a:cs typeface="Arial"/>
              </a:rPr>
              <a:t>and hardens </a:t>
            </a:r>
            <a:r>
              <a:rPr dirty="0" sz="1800">
                <a:latin typeface="Arial"/>
                <a:cs typeface="Arial"/>
              </a:rPr>
              <a:t>into </a:t>
            </a:r>
            <a:r>
              <a:rPr dirty="0" sz="1800" spc="-5">
                <a:latin typeface="Arial"/>
                <a:cs typeface="Arial"/>
              </a:rPr>
              <a:t>a solid, use  in making molds and </a:t>
            </a:r>
            <a:r>
              <a:rPr dirty="0" sz="1800">
                <a:latin typeface="Arial"/>
                <a:cs typeface="Arial"/>
              </a:rPr>
              <a:t>cast for </a:t>
            </a:r>
            <a:r>
              <a:rPr dirty="0" sz="1800" spc="-5">
                <a:latin typeface="Arial"/>
                <a:cs typeface="Arial"/>
              </a:rPr>
              <a:t>broken limbs </a:t>
            </a:r>
            <a:r>
              <a:rPr dirty="0" sz="1800">
                <a:latin typeface="Arial"/>
                <a:cs typeface="Arial"/>
              </a:rPr>
              <a:t>(/b </a:t>
            </a:r>
            <a:r>
              <a:rPr dirty="0" sz="1800" spc="-5">
                <a:latin typeface="Arial"/>
                <a:cs typeface="Arial"/>
              </a:rPr>
              <a:t>silent/  </a:t>
            </a:r>
            <a:r>
              <a:rPr dirty="0" sz="1800">
                <a:latin typeface="Arial"/>
                <a:cs typeface="Arial"/>
              </a:rPr>
              <a:t>(arms,</a:t>
            </a:r>
            <a:r>
              <a:rPr dirty="0" sz="1800" spc="-5">
                <a:latin typeface="Arial"/>
                <a:cs typeface="Arial"/>
              </a:rPr>
              <a:t> legs.)</a:t>
            </a:r>
            <a:endParaRPr sz="1800">
              <a:latin typeface="Arial"/>
              <a:cs typeface="Arial"/>
            </a:endParaRPr>
          </a:p>
          <a:p>
            <a:pPr algn="just" marL="12700" marR="6985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While lime, is a calcium oxide, </a:t>
            </a:r>
            <a:r>
              <a:rPr dirty="0" sz="1800" spc="-10">
                <a:latin typeface="Arial"/>
                <a:cs typeface="Arial"/>
              </a:rPr>
              <a:t>white </a:t>
            </a:r>
            <a:r>
              <a:rPr dirty="0" sz="1800" spc="-5">
                <a:latin typeface="Arial"/>
                <a:cs typeface="Arial"/>
              </a:rPr>
              <a:t>alkaline </a:t>
            </a:r>
            <a:r>
              <a:rPr dirty="0" sz="1800">
                <a:latin typeface="Arial"/>
                <a:cs typeface="Arial"/>
              </a:rPr>
              <a:t>substance  </a:t>
            </a:r>
            <a:r>
              <a:rPr dirty="0" sz="1800" spc="-5">
                <a:latin typeface="Arial"/>
                <a:cs typeface="Arial"/>
              </a:rPr>
              <a:t>obtained </a:t>
            </a:r>
            <a:r>
              <a:rPr dirty="0" sz="1800">
                <a:latin typeface="Arial"/>
                <a:cs typeface="Arial"/>
              </a:rPr>
              <a:t>by </a:t>
            </a:r>
            <a:r>
              <a:rPr dirty="0" sz="1800" spc="-5">
                <a:latin typeface="Arial"/>
                <a:cs typeface="Arial"/>
              </a:rPr>
              <a:t>heating calcium carbonate </a:t>
            </a:r>
            <a:r>
              <a:rPr dirty="0" sz="1800">
                <a:latin typeface="Arial"/>
                <a:cs typeface="Arial"/>
              </a:rPr>
              <a:t>at </a:t>
            </a:r>
            <a:r>
              <a:rPr dirty="0" sz="1800" spc="-5">
                <a:latin typeface="Arial"/>
                <a:cs typeface="Arial"/>
              </a:rPr>
              <a:t>high  temperature, </a:t>
            </a:r>
            <a:r>
              <a:rPr dirty="0" sz="1800">
                <a:latin typeface="Arial"/>
                <a:cs typeface="Arial"/>
              </a:rPr>
              <a:t>used </a:t>
            </a:r>
            <a:r>
              <a:rPr dirty="0" sz="1800" spc="-5">
                <a:latin typeface="Arial"/>
                <a:cs typeface="Arial"/>
              </a:rPr>
              <a:t>usually in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building.</a:t>
            </a:r>
            <a:endParaRPr sz="1800">
              <a:latin typeface="Arial"/>
              <a:cs typeface="Arial"/>
            </a:endParaRPr>
          </a:p>
          <a:p>
            <a:pPr algn="just" marL="12700" marR="8255">
              <a:lnSpc>
                <a:spcPct val="191700"/>
              </a:lnSpc>
            </a:pPr>
            <a:r>
              <a:rPr dirty="0" sz="1800" spc="-5">
                <a:latin typeface="Arial"/>
                <a:cs typeface="Arial"/>
              </a:rPr>
              <a:t>Finally, </a:t>
            </a:r>
            <a:r>
              <a:rPr dirty="0" sz="1800">
                <a:latin typeface="Arial"/>
                <a:cs typeface="Arial"/>
              </a:rPr>
              <a:t>Gypsum </a:t>
            </a:r>
            <a:r>
              <a:rPr dirty="0" sz="1800" spc="-5">
                <a:latin typeface="Arial"/>
                <a:cs typeface="Arial"/>
              </a:rPr>
              <a:t>(CaSO4–2H2O) </a:t>
            </a:r>
            <a:r>
              <a:rPr dirty="0" sz="1800">
                <a:latin typeface="Arial"/>
                <a:cs typeface="Arial"/>
              </a:rPr>
              <a:t>(hydrate </a:t>
            </a:r>
            <a:r>
              <a:rPr dirty="0" sz="1800" spc="-5">
                <a:latin typeface="Arial"/>
                <a:cs typeface="Arial"/>
              </a:rPr>
              <a:t>calcium  sulphate) is colorless or white mineral </a:t>
            </a:r>
            <a:r>
              <a:rPr dirty="0" sz="1800">
                <a:latin typeface="Arial"/>
                <a:cs typeface="Arial"/>
              </a:rPr>
              <a:t>form </a:t>
            </a:r>
            <a:r>
              <a:rPr dirty="0" sz="1800" spc="-5">
                <a:latin typeface="Arial"/>
                <a:cs typeface="Arial"/>
              </a:rPr>
              <a:t>used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make  cements and plasters </a:t>
            </a:r>
            <a:r>
              <a:rPr dirty="0" sz="1800">
                <a:latin typeface="Arial"/>
                <a:cs typeface="Arial"/>
              </a:rPr>
              <a:t>especially </a:t>
            </a:r>
            <a:r>
              <a:rPr dirty="0" sz="1800" spc="-5">
                <a:latin typeface="Arial"/>
                <a:cs typeface="Arial"/>
              </a:rPr>
              <a:t>plaster </a:t>
            </a:r>
            <a:r>
              <a:rPr dirty="0" sz="1800">
                <a:latin typeface="Arial"/>
                <a:cs typeface="Arial"/>
              </a:rPr>
              <a:t>of Paris.</a:t>
            </a:r>
            <a:endParaRPr sz="1800">
              <a:latin typeface="Arial"/>
              <a:cs typeface="Arial"/>
            </a:endParaRPr>
          </a:p>
          <a:p>
            <a:pPr algn="just" marL="12700" marR="8255">
              <a:lnSpc>
                <a:spcPct val="143300"/>
              </a:lnSpc>
              <a:spcBef>
                <a:spcPts val="1045"/>
              </a:spcBef>
            </a:pPr>
            <a:r>
              <a:rPr dirty="0" sz="1800" b="1">
                <a:latin typeface="Arial"/>
                <a:cs typeface="Arial"/>
              </a:rPr>
              <a:t>Q3/ </a:t>
            </a:r>
            <a:r>
              <a:rPr dirty="0" sz="1800" spc="5">
                <a:latin typeface="Arial"/>
                <a:cs typeface="Arial"/>
              </a:rPr>
              <a:t>To </a:t>
            </a:r>
            <a:r>
              <a:rPr dirty="0" sz="1800" spc="-10">
                <a:latin typeface="Arial"/>
                <a:cs typeface="Arial"/>
              </a:rPr>
              <a:t>which </a:t>
            </a:r>
            <a:r>
              <a:rPr dirty="0" sz="1800" spc="-5">
                <a:latin typeface="Arial"/>
                <a:cs typeface="Arial"/>
              </a:rPr>
              <a:t>group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Portland cement is classified,  define </a:t>
            </a:r>
            <a:r>
              <a:rPr dirty="0" sz="1800">
                <a:latin typeface="Arial"/>
                <a:cs typeface="Arial"/>
              </a:rPr>
              <a:t>it </a:t>
            </a:r>
            <a:r>
              <a:rPr dirty="0" sz="1800" spc="-5">
                <a:latin typeface="Arial"/>
                <a:cs typeface="Arial"/>
              </a:rPr>
              <a:t>and explain </a:t>
            </a:r>
            <a:r>
              <a:rPr dirty="0" sz="1800">
                <a:latin typeface="Arial"/>
                <a:cs typeface="Arial"/>
              </a:rPr>
              <a:t>the method of its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production.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5"/>
              </a:spcBef>
            </a:pPr>
            <a:r>
              <a:rPr dirty="0" sz="1800" b="1">
                <a:latin typeface="Arial"/>
                <a:cs typeface="Arial"/>
              </a:rPr>
              <a:t>Answer/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43300"/>
              </a:lnSpc>
              <a:spcBef>
                <a:spcPts val="15"/>
              </a:spcBef>
            </a:pPr>
            <a:r>
              <a:rPr dirty="0" sz="1800" spc="-5">
                <a:latin typeface="Arial"/>
                <a:cs typeface="Arial"/>
              </a:rPr>
              <a:t>Portland cement is a type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cement </a:t>
            </a:r>
            <a:r>
              <a:rPr dirty="0" sz="1800">
                <a:latin typeface="Arial"/>
                <a:cs typeface="Arial"/>
              </a:rPr>
              <a:t>materials. </a:t>
            </a:r>
            <a:r>
              <a:rPr dirty="0" sz="1800" spc="-5">
                <a:latin typeface="Arial"/>
                <a:cs typeface="Arial"/>
              </a:rPr>
              <a:t>This  product is consumed </a:t>
            </a:r>
            <a:r>
              <a:rPr dirty="0" sz="1800">
                <a:latin typeface="Arial"/>
                <a:cs typeface="Arial"/>
              </a:rPr>
              <a:t>in the </a:t>
            </a:r>
            <a:r>
              <a:rPr dirty="0" sz="1800" spc="-5">
                <a:latin typeface="Arial"/>
                <a:cs typeface="Arial"/>
              </a:rPr>
              <a:t>largest weights. </a:t>
            </a:r>
            <a:r>
              <a:rPr dirty="0" sz="1800">
                <a:latin typeface="Arial"/>
                <a:cs typeface="Arial"/>
              </a:rPr>
              <a:t>It </a:t>
            </a:r>
            <a:r>
              <a:rPr dirty="0" sz="1800" spc="-5">
                <a:latin typeface="Arial"/>
                <a:cs typeface="Arial"/>
              </a:rPr>
              <a:t>is</a:t>
            </a:r>
            <a:r>
              <a:rPr dirty="0" sz="1800" spc="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produced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767841"/>
            <a:ext cx="5968365" cy="12084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105"/>
              </a:spcBef>
            </a:pPr>
            <a:r>
              <a:rPr dirty="0" sz="1800">
                <a:latin typeface="Arial"/>
                <a:cs typeface="Arial"/>
              </a:rPr>
              <a:t>by grinding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 spc="-10">
                <a:latin typeface="Arial"/>
                <a:cs typeface="Arial"/>
              </a:rPr>
              <a:t>well </a:t>
            </a:r>
            <a:r>
              <a:rPr dirty="0" sz="1800" spc="-5">
                <a:latin typeface="Arial"/>
                <a:cs typeface="Arial"/>
              </a:rPr>
              <a:t>mixing </a:t>
            </a:r>
            <a:r>
              <a:rPr dirty="0" sz="1800">
                <a:latin typeface="Arial"/>
                <a:cs typeface="Arial"/>
              </a:rPr>
              <a:t>clay and lime-bearing </a:t>
            </a:r>
            <a:r>
              <a:rPr dirty="0" sz="1800" spc="-5">
                <a:latin typeface="Arial"/>
                <a:cs typeface="Arial"/>
              </a:rPr>
              <a:t>minerals  in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proper proportions, and then heating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mixture </a:t>
            </a:r>
            <a:r>
              <a:rPr dirty="0" sz="1800">
                <a:latin typeface="Arial"/>
                <a:cs typeface="Arial"/>
              </a:rPr>
              <a:t>to  </a:t>
            </a:r>
            <a:r>
              <a:rPr dirty="0" sz="1800" spc="-5">
                <a:latin typeface="Arial"/>
                <a:cs typeface="Arial"/>
              </a:rPr>
              <a:t>about 1400 </a:t>
            </a:r>
            <a:r>
              <a:rPr dirty="0" baseline="31400" sz="1725" spc="-7">
                <a:latin typeface="Arial"/>
                <a:cs typeface="Arial"/>
              </a:rPr>
              <a:t>0</a:t>
            </a:r>
            <a:r>
              <a:rPr dirty="0" sz="1800" spc="-5">
                <a:latin typeface="Arial"/>
                <a:cs typeface="Arial"/>
              </a:rPr>
              <a:t>C in a </a:t>
            </a:r>
            <a:r>
              <a:rPr dirty="0" sz="1800">
                <a:latin typeface="Arial"/>
                <a:cs typeface="Arial"/>
              </a:rPr>
              <a:t>rotary </a:t>
            </a:r>
            <a:r>
              <a:rPr dirty="0" sz="1800" spc="-5">
                <a:latin typeface="Arial"/>
                <a:cs typeface="Arial"/>
              </a:rPr>
              <a:t>kiln (furnace); </a:t>
            </a:r>
            <a:r>
              <a:rPr dirty="0" sz="1800">
                <a:latin typeface="Arial"/>
                <a:cs typeface="Arial"/>
              </a:rPr>
              <a:t>this</a:t>
            </a:r>
            <a:r>
              <a:rPr dirty="0" sz="1800" spc="4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process,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950465"/>
            <a:ext cx="1942464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900"/>
              </a:lnSpc>
              <a:spcBef>
                <a:spcPts val="100"/>
              </a:spcBef>
              <a:tabLst>
                <a:tab pos="1064895" algn="l"/>
                <a:tab pos="1306195" algn="l"/>
              </a:tabLst>
            </a:pPr>
            <a:r>
              <a:rPr dirty="0" sz="1800" spc="-5">
                <a:latin typeface="Arial"/>
                <a:cs typeface="Arial"/>
              </a:rPr>
              <a:t>sometimes	called  </a:t>
            </a:r>
            <a:r>
              <a:rPr dirty="0" sz="1800" spc="-5">
                <a:latin typeface="Arial"/>
                <a:cs typeface="Arial"/>
              </a:rPr>
              <a:t>ch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mi</a:t>
            </a:r>
            <a:r>
              <a:rPr dirty="0" sz="1800">
                <a:latin typeface="Arial"/>
                <a:cs typeface="Arial"/>
              </a:rPr>
              <a:t>c</a:t>
            </a:r>
            <a:r>
              <a:rPr dirty="0" sz="1800" spc="-5">
                <a:latin typeface="Arial"/>
                <a:cs typeface="Arial"/>
              </a:rPr>
              <a:t>al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ang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71926" y="1950465"/>
            <a:ext cx="3900170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795">
              <a:lnSpc>
                <a:spcPct val="143900"/>
              </a:lnSpc>
              <a:spcBef>
                <a:spcPts val="100"/>
              </a:spcBef>
              <a:tabLst>
                <a:tab pos="340995" algn="l"/>
                <a:tab pos="811530" algn="l"/>
                <a:tab pos="1330960" algn="l"/>
                <a:tab pos="1357630" algn="l"/>
                <a:tab pos="2475230" algn="l"/>
                <a:tab pos="3021965" algn="l"/>
                <a:tab pos="3502660" algn="l"/>
              </a:tabLst>
            </a:pPr>
            <a:r>
              <a:rPr dirty="0" sz="1800" spc="-5">
                <a:latin typeface="Arial"/>
                <a:cs typeface="Arial"/>
              </a:rPr>
              <a:t>ca</a:t>
            </a:r>
            <a:r>
              <a:rPr dirty="0" sz="1800" spc="-15">
                <a:latin typeface="Arial"/>
                <a:cs typeface="Arial"/>
              </a:rPr>
              <a:t>l</a:t>
            </a: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n,		</a:t>
            </a:r>
            <a:r>
              <a:rPr dirty="0" sz="1800" spc="-5">
                <a:latin typeface="Arial"/>
                <a:cs typeface="Arial"/>
              </a:rPr>
              <a:t>pr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d</a:t>
            </a:r>
            <a:r>
              <a:rPr dirty="0" sz="1800" spc="-15">
                <a:latin typeface="Arial"/>
                <a:cs typeface="Arial"/>
              </a:rPr>
              <a:t>u</a:t>
            </a:r>
            <a:r>
              <a:rPr dirty="0" sz="1800" spc="10">
                <a:latin typeface="Arial"/>
                <a:cs typeface="Arial"/>
              </a:rPr>
              <a:t>c</a:t>
            </a:r>
            <a:r>
              <a:rPr dirty="0" sz="1800" spc="-5">
                <a:latin typeface="Arial"/>
                <a:cs typeface="Arial"/>
              </a:rPr>
              <a:t>es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409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ph</a:t>
            </a:r>
            <a:r>
              <a:rPr dirty="0" sz="1800" spc="-15">
                <a:latin typeface="Arial"/>
                <a:cs typeface="Arial"/>
              </a:rPr>
              <a:t>y</a:t>
            </a:r>
            <a:r>
              <a:rPr dirty="0" sz="1800" spc="-5">
                <a:latin typeface="Arial"/>
                <a:cs typeface="Arial"/>
              </a:rPr>
              <a:t>si</a:t>
            </a:r>
            <a:r>
              <a:rPr dirty="0" sz="1800">
                <a:latin typeface="Arial"/>
                <a:cs typeface="Arial"/>
              </a:rPr>
              <a:t>c</a:t>
            </a:r>
            <a:r>
              <a:rPr dirty="0" sz="1800" spc="-5">
                <a:latin typeface="Arial"/>
                <a:cs typeface="Arial"/>
              </a:rPr>
              <a:t>al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and  </a:t>
            </a:r>
            <a:r>
              <a:rPr dirty="0" sz="1800" spc="-5">
                <a:latin typeface="Arial"/>
                <a:cs typeface="Arial"/>
              </a:rPr>
              <a:t>in</a:t>
            </a:r>
            <a:r>
              <a:rPr dirty="0" sz="1800">
                <a:latin typeface="Arial"/>
                <a:cs typeface="Arial"/>
              </a:rPr>
              <a:t>	t</a:t>
            </a:r>
            <a:r>
              <a:rPr dirty="0" sz="1800" spc="5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r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w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10">
                <a:latin typeface="Arial"/>
                <a:cs typeface="Arial"/>
              </a:rPr>
              <a:t>m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rials.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1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he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res</a:t>
            </a:r>
            <a:r>
              <a:rPr dirty="0" sz="1800" spc="-15">
                <a:latin typeface="Arial"/>
                <a:cs typeface="Arial"/>
              </a:rPr>
              <a:t>u</a:t>
            </a:r>
            <a:r>
              <a:rPr dirty="0" sz="1800" spc="-5">
                <a:latin typeface="Arial"/>
                <a:cs typeface="Arial"/>
              </a:rPr>
              <a:t>lt</a:t>
            </a:r>
            <a:r>
              <a:rPr dirty="0" sz="1800" spc="1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0"/>
              </a:spcBef>
            </a:pPr>
            <a:r>
              <a:rPr dirty="0" spc="-5"/>
              <a:t>“clinker” product is then ground into </a:t>
            </a:r>
            <a:r>
              <a:rPr dirty="0"/>
              <a:t>a very fine </a:t>
            </a:r>
            <a:r>
              <a:rPr dirty="0" spc="-5"/>
              <a:t>powder </a:t>
            </a:r>
            <a:r>
              <a:rPr dirty="0"/>
              <a:t>to  </a:t>
            </a:r>
            <a:r>
              <a:rPr dirty="0" spc="-5"/>
              <a:t>which is added a small amount </a:t>
            </a:r>
            <a:r>
              <a:rPr dirty="0"/>
              <a:t>of </a:t>
            </a:r>
            <a:r>
              <a:rPr dirty="0" spc="-10"/>
              <a:t>gypsum </a:t>
            </a:r>
            <a:r>
              <a:rPr dirty="0" spc="-5"/>
              <a:t>(CaSO4–2H2O)  (hydrate </a:t>
            </a:r>
            <a:r>
              <a:rPr dirty="0"/>
              <a:t>calcium </a:t>
            </a:r>
            <a:r>
              <a:rPr dirty="0" spc="-5"/>
              <a:t>sulphate) </a:t>
            </a:r>
            <a:r>
              <a:rPr dirty="0"/>
              <a:t>to </a:t>
            </a:r>
            <a:r>
              <a:rPr dirty="0" spc="-5"/>
              <a:t>retard (delay/ hold back) </a:t>
            </a:r>
            <a:r>
              <a:rPr dirty="0"/>
              <a:t>the  </a:t>
            </a:r>
            <a:r>
              <a:rPr dirty="0" spc="-5"/>
              <a:t>setting </a:t>
            </a:r>
            <a:r>
              <a:rPr dirty="0"/>
              <a:t>process. The </a:t>
            </a:r>
            <a:r>
              <a:rPr dirty="0" spc="-5"/>
              <a:t>properties </a:t>
            </a:r>
            <a:r>
              <a:rPr dirty="0"/>
              <a:t>of </a:t>
            </a:r>
            <a:r>
              <a:rPr dirty="0" spc="-5"/>
              <a:t>Portland cement,  including </a:t>
            </a:r>
            <a:r>
              <a:rPr dirty="0"/>
              <a:t>setting time </a:t>
            </a:r>
            <a:r>
              <a:rPr dirty="0" spc="-5"/>
              <a:t>and </a:t>
            </a:r>
            <a:r>
              <a:rPr dirty="0"/>
              <a:t>final </a:t>
            </a:r>
            <a:r>
              <a:rPr dirty="0" spc="-5"/>
              <a:t>strength, </a:t>
            </a:r>
            <a:r>
              <a:rPr dirty="0"/>
              <a:t>to </a:t>
            </a:r>
            <a:r>
              <a:rPr dirty="0" spc="-5"/>
              <a:t>a large degree  depend on </a:t>
            </a:r>
            <a:r>
              <a:rPr dirty="0"/>
              <a:t>its </a:t>
            </a:r>
            <a:r>
              <a:rPr dirty="0" spc="-5"/>
              <a:t>composition. Several different constituents  are found </a:t>
            </a:r>
            <a:r>
              <a:rPr dirty="0"/>
              <a:t>in </a:t>
            </a:r>
            <a:r>
              <a:rPr dirty="0" spc="-5"/>
              <a:t>Portland </a:t>
            </a:r>
            <a:r>
              <a:rPr dirty="0"/>
              <a:t>cement, the </a:t>
            </a:r>
            <a:r>
              <a:rPr dirty="0" spc="-5"/>
              <a:t>principal ones </a:t>
            </a:r>
            <a:r>
              <a:rPr dirty="0"/>
              <a:t>being  </a:t>
            </a:r>
            <a:r>
              <a:rPr dirty="0" spc="-5"/>
              <a:t>tricalcium </a:t>
            </a:r>
            <a:r>
              <a:rPr dirty="0"/>
              <a:t>silicate (3CaO–SiO2) </a:t>
            </a:r>
            <a:r>
              <a:rPr dirty="0" spc="-5"/>
              <a:t>and dicalcium </a:t>
            </a:r>
            <a:r>
              <a:rPr dirty="0"/>
              <a:t>silicate  </a:t>
            </a:r>
            <a:r>
              <a:rPr dirty="0" spc="-5"/>
              <a:t>(2CaO–SiO2). </a:t>
            </a:r>
            <a:r>
              <a:rPr dirty="0"/>
              <a:t>The </a:t>
            </a:r>
            <a:r>
              <a:rPr dirty="0" spc="-5"/>
              <a:t>setting and hardening </a:t>
            </a:r>
            <a:r>
              <a:rPr dirty="0"/>
              <a:t>of this material  </a:t>
            </a:r>
            <a:r>
              <a:rPr dirty="0" spc="-5"/>
              <a:t>result </a:t>
            </a:r>
            <a:r>
              <a:rPr dirty="0"/>
              <a:t>from </a:t>
            </a:r>
            <a:r>
              <a:rPr dirty="0" spc="-5"/>
              <a:t>relatively </a:t>
            </a:r>
            <a:r>
              <a:rPr dirty="0"/>
              <a:t>complicated </a:t>
            </a:r>
            <a:r>
              <a:rPr dirty="0" spc="-5"/>
              <a:t>hydration reactions that  occur among </a:t>
            </a:r>
            <a:r>
              <a:rPr dirty="0"/>
              <a:t>the </a:t>
            </a:r>
            <a:r>
              <a:rPr dirty="0" spc="-5"/>
              <a:t>various cement constituents and </a:t>
            </a:r>
            <a:r>
              <a:rPr dirty="0"/>
              <a:t>the  </a:t>
            </a:r>
            <a:r>
              <a:rPr dirty="0" spc="-5"/>
              <a:t>water </a:t>
            </a:r>
            <a:r>
              <a:rPr dirty="0"/>
              <a:t>that </a:t>
            </a:r>
            <a:r>
              <a:rPr dirty="0" spc="-5"/>
              <a:t>is added. </a:t>
            </a:r>
            <a:r>
              <a:rPr dirty="0"/>
              <a:t>For </a:t>
            </a:r>
            <a:r>
              <a:rPr dirty="0" spc="-5"/>
              <a:t>example, </a:t>
            </a:r>
            <a:r>
              <a:rPr dirty="0"/>
              <a:t>one </a:t>
            </a:r>
            <a:r>
              <a:rPr dirty="0" spc="-5"/>
              <a:t>hydration </a:t>
            </a:r>
            <a:r>
              <a:rPr dirty="0"/>
              <a:t>reaction  </a:t>
            </a:r>
            <a:r>
              <a:rPr dirty="0" spc="-5"/>
              <a:t>involving dicalcium silicate is </a:t>
            </a:r>
            <a:r>
              <a:rPr dirty="0"/>
              <a:t>as</a:t>
            </a:r>
            <a:r>
              <a:rPr dirty="0" spc="10"/>
              <a:t> </a:t>
            </a:r>
            <a:r>
              <a:rPr dirty="0" spc="-5"/>
              <a:t>follows:</a:t>
            </a:r>
          </a:p>
          <a:p>
            <a:pPr>
              <a:lnSpc>
                <a:spcPct val="100000"/>
              </a:lnSpc>
            </a:pPr>
            <a:endParaRPr sz="25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700" b="1">
                <a:latin typeface="Times New Roman"/>
                <a:cs typeface="Times New Roman"/>
              </a:rPr>
              <a:t>2CaO–SiO2 </a:t>
            </a:r>
            <a:r>
              <a:rPr dirty="0" sz="1700" spc="-150" b="1">
                <a:latin typeface="Trebuchet MS"/>
                <a:cs typeface="Trebuchet MS"/>
              </a:rPr>
              <a:t>+ </a:t>
            </a:r>
            <a:r>
              <a:rPr dirty="0" sz="1700" spc="-5" b="1" i="1">
                <a:latin typeface="Times New Roman"/>
                <a:cs typeface="Times New Roman"/>
              </a:rPr>
              <a:t>x</a:t>
            </a:r>
            <a:r>
              <a:rPr dirty="0" sz="1700" spc="-5" b="1">
                <a:latin typeface="Times New Roman"/>
                <a:cs typeface="Times New Roman"/>
              </a:rPr>
              <a:t>H2O </a:t>
            </a:r>
            <a:r>
              <a:rPr dirty="0" sz="1700" spc="-150" b="1">
                <a:latin typeface="Trebuchet MS"/>
                <a:cs typeface="Trebuchet MS"/>
              </a:rPr>
              <a:t>=</a:t>
            </a:r>
            <a:r>
              <a:rPr dirty="0" sz="1700" spc="-110" b="1">
                <a:latin typeface="Trebuchet MS"/>
                <a:cs typeface="Trebuchet MS"/>
              </a:rPr>
              <a:t> </a:t>
            </a:r>
            <a:r>
              <a:rPr dirty="0" sz="1700" spc="-5" b="1">
                <a:latin typeface="Times New Roman"/>
                <a:cs typeface="Times New Roman"/>
              </a:rPr>
              <a:t>2CaO–SiO2–</a:t>
            </a:r>
            <a:r>
              <a:rPr dirty="0" sz="1700" spc="-5" b="1" i="1">
                <a:latin typeface="Times New Roman"/>
                <a:cs typeface="Times New Roman"/>
              </a:rPr>
              <a:t>x</a:t>
            </a:r>
            <a:r>
              <a:rPr dirty="0" sz="1700" spc="-5" b="1">
                <a:latin typeface="Times New Roman"/>
                <a:cs typeface="Times New Roman"/>
              </a:rPr>
              <a:t>H2O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90"/>
              <a:t>FORTH </a:t>
            </a:r>
            <a:r>
              <a:rPr dirty="0" spc="-165"/>
              <a:t>YEAR </a:t>
            </a:r>
            <a:r>
              <a:rPr dirty="0" spc="340"/>
              <a:t>–</a:t>
            </a:r>
            <a:r>
              <a:rPr dirty="0" spc="-320"/>
              <a:t> </a:t>
            </a:r>
            <a:r>
              <a:rPr dirty="0" spc="-80"/>
              <a:t>CERAMIC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767841"/>
            <a:ext cx="5970905" cy="7913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where </a:t>
            </a:r>
            <a:r>
              <a:rPr dirty="0" sz="1800">
                <a:latin typeface="Arial"/>
                <a:cs typeface="Arial"/>
              </a:rPr>
              <a:t>x </a:t>
            </a:r>
            <a:r>
              <a:rPr dirty="0" sz="1800" spc="-5">
                <a:latin typeface="Arial"/>
                <a:cs typeface="Arial"/>
              </a:rPr>
              <a:t>is variable and depends on </a:t>
            </a:r>
            <a:r>
              <a:rPr dirty="0" sz="1800" spc="5">
                <a:latin typeface="Arial"/>
                <a:cs typeface="Arial"/>
              </a:rPr>
              <a:t>how </a:t>
            </a:r>
            <a:r>
              <a:rPr dirty="0" sz="1800" spc="-5">
                <a:latin typeface="Arial"/>
                <a:cs typeface="Arial"/>
              </a:rPr>
              <a:t>much </a:t>
            </a:r>
            <a:r>
              <a:rPr dirty="0" sz="1800" spc="-10">
                <a:latin typeface="Arial"/>
                <a:cs typeface="Arial"/>
              </a:rPr>
              <a:t>water </a:t>
            </a:r>
            <a:r>
              <a:rPr dirty="0" sz="1800" spc="-5">
                <a:latin typeface="Arial"/>
                <a:cs typeface="Arial"/>
              </a:rPr>
              <a:t>is  available. These hydrated products are in </a:t>
            </a:r>
            <a:r>
              <a:rPr dirty="0" sz="1800">
                <a:latin typeface="Arial"/>
                <a:cs typeface="Arial"/>
              </a:rPr>
              <a:t>the form of  </a:t>
            </a:r>
            <a:r>
              <a:rPr dirty="0" sz="1800" spc="-5">
                <a:latin typeface="Arial"/>
                <a:cs typeface="Arial"/>
              </a:rPr>
              <a:t>complex gels or crystalline substances that </a:t>
            </a:r>
            <a:r>
              <a:rPr dirty="0" sz="1800">
                <a:latin typeface="Arial"/>
                <a:cs typeface="Arial"/>
              </a:rPr>
              <a:t>form the  </a:t>
            </a:r>
            <a:r>
              <a:rPr dirty="0" sz="1800" spc="-5">
                <a:latin typeface="Arial"/>
                <a:cs typeface="Arial"/>
              </a:rPr>
              <a:t>cementitious bond. Hydration reactions begin just as soon  as </a:t>
            </a:r>
            <a:r>
              <a:rPr dirty="0" sz="1800" spc="-10">
                <a:latin typeface="Arial"/>
                <a:cs typeface="Arial"/>
              </a:rPr>
              <a:t>water </a:t>
            </a:r>
            <a:r>
              <a:rPr dirty="0" sz="1800" spc="-5">
                <a:latin typeface="Arial"/>
                <a:cs typeface="Arial"/>
              </a:rPr>
              <a:t>is added </a:t>
            </a:r>
            <a:r>
              <a:rPr dirty="0" sz="1800" spc="5">
                <a:latin typeface="Arial"/>
                <a:cs typeface="Arial"/>
              </a:rPr>
              <a:t>to </a:t>
            </a:r>
            <a:r>
              <a:rPr dirty="0" sz="1800">
                <a:latin typeface="Arial"/>
                <a:cs typeface="Arial"/>
              </a:rPr>
              <a:t>the cement. </a:t>
            </a:r>
            <a:r>
              <a:rPr dirty="0" sz="1800" spc="-5">
                <a:latin typeface="Arial"/>
                <a:cs typeface="Arial"/>
              </a:rPr>
              <a:t>These </a:t>
            </a:r>
            <a:r>
              <a:rPr dirty="0" sz="1800">
                <a:latin typeface="Arial"/>
                <a:cs typeface="Arial"/>
              </a:rPr>
              <a:t>are first </a:t>
            </a:r>
            <a:r>
              <a:rPr dirty="0" sz="1800" spc="-5">
                <a:latin typeface="Arial"/>
                <a:cs typeface="Arial"/>
              </a:rPr>
              <a:t>revealed  as setting </a:t>
            </a:r>
            <a:r>
              <a:rPr dirty="0" sz="1800">
                <a:latin typeface="Arial"/>
                <a:cs typeface="Arial"/>
              </a:rPr>
              <a:t>(i.e., the </a:t>
            </a:r>
            <a:r>
              <a:rPr dirty="0" sz="1800" spc="-5">
                <a:latin typeface="Arial"/>
                <a:cs typeface="Arial"/>
              </a:rPr>
              <a:t>stiffening </a:t>
            </a:r>
            <a:r>
              <a:rPr dirty="0" sz="1800">
                <a:latin typeface="Arial"/>
                <a:cs typeface="Arial"/>
              </a:rPr>
              <a:t>of the once-plastic paste),  </a:t>
            </a:r>
            <a:r>
              <a:rPr dirty="0" sz="1800" spc="-5">
                <a:latin typeface="Arial"/>
                <a:cs typeface="Arial"/>
              </a:rPr>
              <a:t>which takes place soon </a:t>
            </a:r>
            <a:r>
              <a:rPr dirty="0" sz="1800">
                <a:latin typeface="Arial"/>
                <a:cs typeface="Arial"/>
              </a:rPr>
              <a:t>after </a:t>
            </a:r>
            <a:r>
              <a:rPr dirty="0" sz="1800" spc="-5">
                <a:latin typeface="Arial"/>
                <a:cs typeface="Arial"/>
              </a:rPr>
              <a:t>mixing, </a:t>
            </a:r>
            <a:r>
              <a:rPr dirty="0" sz="1800">
                <a:latin typeface="Arial"/>
                <a:cs typeface="Arial"/>
              </a:rPr>
              <a:t>usually </a:t>
            </a:r>
            <a:r>
              <a:rPr dirty="0" sz="1800" spc="-5">
                <a:latin typeface="Arial"/>
                <a:cs typeface="Arial"/>
              </a:rPr>
              <a:t>within several  hours. Hardening </a:t>
            </a:r>
            <a:r>
              <a:rPr dirty="0" sz="1800">
                <a:latin typeface="Arial"/>
                <a:cs typeface="Arial"/>
              </a:rPr>
              <a:t>of the mass </a:t>
            </a:r>
            <a:r>
              <a:rPr dirty="0" sz="1800" spc="-5">
                <a:latin typeface="Arial"/>
                <a:cs typeface="Arial"/>
              </a:rPr>
              <a:t>follows as a result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further  hydration, a </a:t>
            </a:r>
            <a:r>
              <a:rPr dirty="0" sz="1800">
                <a:latin typeface="Arial"/>
                <a:cs typeface="Arial"/>
              </a:rPr>
              <a:t>relatively slow </a:t>
            </a:r>
            <a:r>
              <a:rPr dirty="0" sz="1800" spc="-5">
                <a:latin typeface="Arial"/>
                <a:cs typeface="Arial"/>
              </a:rPr>
              <a:t>process </a:t>
            </a:r>
            <a:r>
              <a:rPr dirty="0" sz="1800">
                <a:latin typeface="Arial"/>
                <a:cs typeface="Arial"/>
              </a:rPr>
              <a:t>that may continue for  </a:t>
            </a:r>
            <a:r>
              <a:rPr dirty="0" sz="1800" spc="-5">
                <a:latin typeface="Arial"/>
                <a:cs typeface="Arial"/>
              </a:rPr>
              <a:t>as long as several years. </a:t>
            </a:r>
            <a:r>
              <a:rPr dirty="0" sz="1800">
                <a:latin typeface="Arial"/>
                <a:cs typeface="Arial"/>
              </a:rPr>
              <a:t>It </a:t>
            </a:r>
            <a:r>
              <a:rPr dirty="0" sz="1800" spc="-5">
                <a:latin typeface="Arial"/>
                <a:cs typeface="Arial"/>
              </a:rPr>
              <a:t>should </a:t>
            </a:r>
            <a:r>
              <a:rPr dirty="0" sz="1800">
                <a:latin typeface="Arial"/>
                <a:cs typeface="Arial"/>
              </a:rPr>
              <a:t>be </a:t>
            </a:r>
            <a:r>
              <a:rPr dirty="0" sz="1800" spc="-5">
                <a:latin typeface="Arial"/>
                <a:cs typeface="Arial"/>
              </a:rPr>
              <a:t>emphasized that </a:t>
            </a:r>
            <a:r>
              <a:rPr dirty="0" sz="1800">
                <a:latin typeface="Arial"/>
                <a:cs typeface="Arial"/>
              </a:rPr>
              <a:t>the  </a:t>
            </a:r>
            <a:r>
              <a:rPr dirty="0" sz="1800" spc="-5">
                <a:latin typeface="Arial"/>
                <a:cs typeface="Arial"/>
              </a:rPr>
              <a:t>process </a:t>
            </a:r>
            <a:r>
              <a:rPr dirty="0" sz="1800">
                <a:latin typeface="Arial"/>
                <a:cs typeface="Arial"/>
              </a:rPr>
              <a:t>by </a:t>
            </a:r>
            <a:r>
              <a:rPr dirty="0" sz="1800" spc="-5">
                <a:latin typeface="Arial"/>
                <a:cs typeface="Arial"/>
              </a:rPr>
              <a:t>which cement hardens is not one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drying but,  rather, of hydration in </a:t>
            </a:r>
            <a:r>
              <a:rPr dirty="0" sz="1800" spc="-10">
                <a:latin typeface="Arial"/>
                <a:cs typeface="Arial"/>
              </a:rPr>
              <a:t>which water </a:t>
            </a:r>
            <a:r>
              <a:rPr dirty="0" sz="1800" spc="-5">
                <a:latin typeface="Arial"/>
                <a:cs typeface="Arial"/>
              </a:rPr>
              <a:t>actually participates in a  chemical bonding </a:t>
            </a:r>
            <a:r>
              <a:rPr dirty="0" sz="1800">
                <a:latin typeface="Arial"/>
                <a:cs typeface="Arial"/>
              </a:rPr>
              <a:t>reaction. </a:t>
            </a:r>
            <a:r>
              <a:rPr dirty="0" sz="1800" spc="-5">
                <a:latin typeface="Arial"/>
                <a:cs typeface="Arial"/>
              </a:rPr>
              <a:t>Portland </a:t>
            </a:r>
            <a:r>
              <a:rPr dirty="0" sz="1800">
                <a:latin typeface="Arial"/>
                <a:cs typeface="Arial"/>
              </a:rPr>
              <a:t>cement </a:t>
            </a:r>
            <a:r>
              <a:rPr dirty="0" sz="1800" spc="-5">
                <a:latin typeface="Arial"/>
                <a:cs typeface="Arial"/>
              </a:rPr>
              <a:t>is </a:t>
            </a:r>
            <a:r>
              <a:rPr dirty="0" sz="1800">
                <a:latin typeface="Arial"/>
                <a:cs typeface="Arial"/>
              </a:rPr>
              <a:t>termed </a:t>
            </a:r>
            <a:r>
              <a:rPr dirty="0" sz="1800" spc="-5">
                <a:latin typeface="Arial"/>
                <a:cs typeface="Arial"/>
              </a:rPr>
              <a:t>a  hydraulic </a:t>
            </a:r>
            <a:r>
              <a:rPr dirty="0" sz="1800">
                <a:latin typeface="Arial"/>
                <a:cs typeface="Arial"/>
              </a:rPr>
              <a:t>cement </a:t>
            </a:r>
            <a:r>
              <a:rPr dirty="0" sz="1800" spc="-5">
                <a:latin typeface="Arial"/>
                <a:cs typeface="Arial"/>
              </a:rPr>
              <a:t>because </a:t>
            </a:r>
            <a:r>
              <a:rPr dirty="0" sz="1800">
                <a:latin typeface="Arial"/>
                <a:cs typeface="Arial"/>
              </a:rPr>
              <a:t>its </a:t>
            </a:r>
            <a:r>
              <a:rPr dirty="0" sz="1800" spc="-5">
                <a:latin typeface="Arial"/>
                <a:cs typeface="Arial"/>
              </a:rPr>
              <a:t>hardness develops </a:t>
            </a:r>
            <a:r>
              <a:rPr dirty="0" sz="1800">
                <a:latin typeface="Arial"/>
                <a:cs typeface="Arial"/>
              </a:rPr>
              <a:t>by  </a:t>
            </a:r>
            <a:r>
              <a:rPr dirty="0" sz="1800" spc="-5">
                <a:latin typeface="Arial"/>
                <a:cs typeface="Arial"/>
              </a:rPr>
              <a:t>chemical reactions </a:t>
            </a:r>
            <a:r>
              <a:rPr dirty="0" sz="1800" spc="-10">
                <a:latin typeface="Arial"/>
                <a:cs typeface="Arial"/>
              </a:rPr>
              <a:t>with water. </a:t>
            </a:r>
            <a:r>
              <a:rPr dirty="0" sz="1800">
                <a:latin typeface="Arial"/>
                <a:cs typeface="Arial"/>
              </a:rPr>
              <a:t>It </a:t>
            </a:r>
            <a:r>
              <a:rPr dirty="0" sz="1800" spc="-5">
                <a:latin typeface="Arial"/>
                <a:cs typeface="Arial"/>
              </a:rPr>
              <a:t>is used primarily in </a:t>
            </a:r>
            <a:r>
              <a:rPr dirty="0" sz="1800">
                <a:latin typeface="Arial"/>
                <a:cs typeface="Arial"/>
              </a:rPr>
              <a:t>mortar 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concrete to </a:t>
            </a:r>
            <a:r>
              <a:rPr dirty="0" sz="1800" spc="-5">
                <a:latin typeface="Arial"/>
                <a:cs typeface="Arial"/>
              </a:rPr>
              <a:t>bind, into a </a:t>
            </a:r>
            <a:r>
              <a:rPr dirty="0" sz="1800">
                <a:latin typeface="Arial"/>
                <a:cs typeface="Arial"/>
              </a:rPr>
              <a:t>cohesive mass, </a:t>
            </a:r>
            <a:r>
              <a:rPr dirty="0" sz="1800" spc="-5">
                <a:latin typeface="Arial"/>
                <a:cs typeface="Arial"/>
              </a:rPr>
              <a:t>aggregates </a:t>
            </a:r>
            <a:r>
              <a:rPr dirty="0" sz="1800">
                <a:latin typeface="Arial"/>
                <a:cs typeface="Arial"/>
              </a:rPr>
              <a:t>of  </a:t>
            </a:r>
            <a:r>
              <a:rPr dirty="0" sz="1800" spc="-5">
                <a:latin typeface="Arial"/>
                <a:cs typeface="Arial"/>
              </a:rPr>
              <a:t>inert particles (sand and/or gravel); these </a:t>
            </a:r>
            <a:r>
              <a:rPr dirty="0" sz="1800">
                <a:latin typeface="Arial"/>
                <a:cs typeface="Arial"/>
              </a:rPr>
              <a:t>are </a:t>
            </a:r>
            <a:r>
              <a:rPr dirty="0" sz="1800" spc="-5">
                <a:latin typeface="Arial"/>
                <a:cs typeface="Arial"/>
              </a:rPr>
              <a:t>considered 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be </a:t>
            </a:r>
            <a:r>
              <a:rPr dirty="0" sz="1800">
                <a:latin typeface="Arial"/>
                <a:cs typeface="Arial"/>
              </a:rPr>
              <a:t>composite </a:t>
            </a:r>
            <a:r>
              <a:rPr dirty="0" sz="1800" spc="-5">
                <a:latin typeface="Arial"/>
                <a:cs typeface="Arial"/>
              </a:rPr>
              <a:t>materials. Other cement </a:t>
            </a:r>
            <a:r>
              <a:rPr dirty="0" sz="1800">
                <a:latin typeface="Arial"/>
                <a:cs typeface="Arial"/>
              </a:rPr>
              <a:t>materials, </a:t>
            </a:r>
            <a:r>
              <a:rPr dirty="0" sz="1800" spc="-5">
                <a:latin typeface="Arial"/>
                <a:cs typeface="Arial"/>
              </a:rPr>
              <a:t>such  as lime, are nonhydraulic; that </a:t>
            </a:r>
            <a:r>
              <a:rPr dirty="0" sz="1800">
                <a:latin typeface="Arial"/>
                <a:cs typeface="Arial"/>
              </a:rPr>
              <a:t>is, </a:t>
            </a:r>
            <a:r>
              <a:rPr dirty="0" sz="1800" spc="-5">
                <a:latin typeface="Arial"/>
                <a:cs typeface="Arial"/>
              </a:rPr>
              <a:t>compounds other than  water (e.g., </a:t>
            </a:r>
            <a:r>
              <a:rPr dirty="0" sz="1800">
                <a:latin typeface="Arial"/>
                <a:cs typeface="Arial"/>
              </a:rPr>
              <a:t>CO2) </a:t>
            </a:r>
            <a:r>
              <a:rPr dirty="0" sz="1800" spc="-5">
                <a:latin typeface="Arial"/>
                <a:cs typeface="Arial"/>
              </a:rPr>
              <a:t>are </a:t>
            </a:r>
            <a:r>
              <a:rPr dirty="0" sz="1800">
                <a:latin typeface="Arial"/>
                <a:cs typeface="Arial"/>
              </a:rPr>
              <a:t>involved </a:t>
            </a:r>
            <a:r>
              <a:rPr dirty="0" sz="1800" spc="-5">
                <a:latin typeface="Arial"/>
                <a:cs typeface="Arial"/>
              </a:rPr>
              <a:t>in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hardening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reaction.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20"/>
              <a:t>3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2217547" y="427735"/>
            <a:ext cx="334010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190" b="1">
                <a:latin typeface="Trebuchet MS"/>
                <a:cs typeface="Trebuchet MS"/>
              </a:rPr>
              <a:t>FORTH </a:t>
            </a:r>
            <a:r>
              <a:rPr dirty="0" sz="2600" spc="-165" b="1">
                <a:latin typeface="Trebuchet MS"/>
                <a:cs typeface="Trebuchet MS"/>
              </a:rPr>
              <a:t>YEAR </a:t>
            </a:r>
            <a:r>
              <a:rPr dirty="0" sz="2600" spc="340" b="1">
                <a:latin typeface="Trebuchet MS"/>
                <a:cs typeface="Trebuchet MS"/>
              </a:rPr>
              <a:t>–</a:t>
            </a:r>
            <a:r>
              <a:rPr dirty="0" sz="2600" spc="-320" b="1">
                <a:latin typeface="Trebuchet MS"/>
                <a:cs typeface="Trebuchet MS"/>
              </a:rPr>
              <a:t> </a:t>
            </a:r>
            <a:r>
              <a:rPr dirty="0" sz="2600" spc="-80" b="1">
                <a:latin typeface="Trebuchet MS"/>
                <a:cs typeface="Trebuchet MS"/>
              </a:rPr>
              <a:t>CERAMIC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Athil</dc:creator>
  <dcterms:created xsi:type="dcterms:W3CDTF">2018-11-07T22:29:33Z</dcterms:created>
  <dcterms:modified xsi:type="dcterms:W3CDTF">2018-11-07T22:29:33Z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2018-11-07T00:00:00Z</vt:filetime>
  </property>
</Properties>
</file>